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Open Sans Bold" charset="1" panose="020B0806030504020204"/>
      <p:regular r:id="rId12"/>
    </p:embeddedFont>
    <p:embeddedFont>
      <p:font typeface="Open Sans Light" charset="1" panose="020B0306030504020204"/>
      <p:regular r:id="rId13"/>
    </p:embeddedFont>
    <p:embeddedFont>
      <p:font typeface="Archivo Narrow" charset="1" panose="020B0506020202020B04"/>
      <p:regular r:id="rId14"/>
    </p:embeddedFont>
    <p:embeddedFont>
      <p:font typeface="TT Chocolates" charset="1" panose="02000503020000020003"/>
      <p:regular r:id="rId15"/>
    </p:embeddedFont>
    <p:embeddedFont>
      <p:font typeface="Open Sans" charset="1" panose="020B0606030504020204"/>
      <p:regular r:id="rId16"/>
    </p:embeddedFont>
    <p:embeddedFont>
      <p:font typeface="TT Chocolates Bold" charset="1" panose="02000803020000020003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2077700" y="0"/>
            <a:ext cx="6210300" cy="10287000"/>
          </a:xfrm>
          <a:prstGeom prst="rect">
            <a:avLst/>
          </a:prstGeom>
          <a:solidFill>
            <a:srgbClr val="EBEBEB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2077700" y="5160987"/>
            <a:ext cx="6210300" cy="5126013"/>
          </a:xfrm>
          <a:custGeom>
            <a:avLst/>
            <a:gdLst/>
            <a:ahLst/>
            <a:cxnLst/>
            <a:rect r="r" b="b" t="t" l="l"/>
            <a:pathLst>
              <a:path h="5126013" w="6210300">
                <a:moveTo>
                  <a:pt x="0" y="0"/>
                </a:moveTo>
                <a:lnTo>
                  <a:pt x="6210300" y="0"/>
                </a:lnTo>
                <a:lnTo>
                  <a:pt x="6210300" y="5126013"/>
                </a:lnTo>
                <a:lnTo>
                  <a:pt x="0" y="51260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66" t="0" r="-9144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61708" y="7817451"/>
            <a:ext cx="2748512" cy="2092304"/>
          </a:xfrm>
          <a:custGeom>
            <a:avLst/>
            <a:gdLst/>
            <a:ahLst/>
            <a:cxnLst/>
            <a:rect r="r" b="b" t="t" l="l"/>
            <a:pathLst>
              <a:path h="2092304" w="2748512">
                <a:moveTo>
                  <a:pt x="0" y="0"/>
                </a:moveTo>
                <a:lnTo>
                  <a:pt x="2748511" y="0"/>
                </a:lnTo>
                <a:lnTo>
                  <a:pt x="2748511" y="2092304"/>
                </a:lnTo>
                <a:lnTo>
                  <a:pt x="0" y="20923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09138" y="2712720"/>
            <a:ext cx="10652649" cy="3057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b="true" sz="10000" spc="-200">
                <a:solidFill>
                  <a:srgbClr val="19191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 théâtre-forum en entreprise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720264" y="605473"/>
            <a:ext cx="4539036" cy="1589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9"/>
              </a:lnSpc>
            </a:pPr>
            <a:r>
              <a:rPr lang="en-US" sz="2300">
                <a:solidFill>
                  <a:srgbClr val="191919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Une méthode interactive unique pour aborder les relations humaines, la sécurité, l’intégration et la qualité de vie au travail.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103146" y="2483302"/>
            <a:ext cx="5635344" cy="5520745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361708" y="7817451"/>
            <a:ext cx="2748512" cy="2092304"/>
          </a:xfrm>
          <a:custGeom>
            <a:avLst/>
            <a:gdLst/>
            <a:ahLst/>
            <a:cxnLst/>
            <a:rect r="r" b="b" t="t" l="l"/>
            <a:pathLst>
              <a:path h="2092304" w="2748512">
                <a:moveTo>
                  <a:pt x="0" y="0"/>
                </a:moveTo>
                <a:lnTo>
                  <a:pt x="2748511" y="0"/>
                </a:lnTo>
                <a:lnTo>
                  <a:pt x="2748511" y="2092304"/>
                </a:lnTo>
                <a:lnTo>
                  <a:pt x="0" y="2092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 rot="0">
            <a:off x="702374" y="2483302"/>
            <a:ext cx="4967152" cy="3729395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AutoShape 5" id="5"/>
          <p:cNvSpPr/>
          <p:nvPr/>
        </p:nvSpPr>
        <p:spPr>
          <a:xfrm rot="0">
            <a:off x="12172110" y="2483302"/>
            <a:ext cx="5635344" cy="7105759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2669155" y="2713785"/>
            <a:ext cx="1033590" cy="770494"/>
          </a:xfrm>
          <a:custGeom>
            <a:avLst/>
            <a:gdLst/>
            <a:ahLst/>
            <a:cxnLst/>
            <a:rect r="r" b="b" t="t" l="l"/>
            <a:pathLst>
              <a:path h="770494" w="1033590">
                <a:moveTo>
                  <a:pt x="0" y="0"/>
                </a:moveTo>
                <a:lnTo>
                  <a:pt x="1033590" y="0"/>
                </a:lnTo>
                <a:lnTo>
                  <a:pt x="1033590" y="770494"/>
                </a:lnTo>
                <a:lnTo>
                  <a:pt x="0" y="7704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97945" y="2713785"/>
            <a:ext cx="1245745" cy="1141556"/>
          </a:xfrm>
          <a:custGeom>
            <a:avLst/>
            <a:gdLst/>
            <a:ahLst/>
            <a:cxnLst/>
            <a:rect r="r" b="b" t="t" l="l"/>
            <a:pathLst>
              <a:path h="1141556" w="1245745">
                <a:moveTo>
                  <a:pt x="0" y="0"/>
                </a:moveTo>
                <a:lnTo>
                  <a:pt x="1245746" y="0"/>
                </a:lnTo>
                <a:lnTo>
                  <a:pt x="1245746" y="1141556"/>
                </a:lnTo>
                <a:lnTo>
                  <a:pt x="0" y="11415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290402" y="2784899"/>
            <a:ext cx="1398760" cy="1398760"/>
          </a:xfrm>
          <a:custGeom>
            <a:avLst/>
            <a:gdLst/>
            <a:ahLst/>
            <a:cxnLst/>
            <a:rect r="r" b="b" t="t" l="l"/>
            <a:pathLst>
              <a:path h="1398760" w="1398760">
                <a:moveTo>
                  <a:pt x="0" y="0"/>
                </a:moveTo>
                <a:lnTo>
                  <a:pt x="1398760" y="0"/>
                </a:lnTo>
                <a:lnTo>
                  <a:pt x="1398760" y="1398761"/>
                </a:lnTo>
                <a:lnTo>
                  <a:pt x="0" y="13987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02374" y="681038"/>
            <a:ext cx="10652649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20"/>
              </a:lnSpc>
            </a:pPr>
            <a:r>
              <a:rPr lang="en-US" b="true" sz="4600" spc="-92">
                <a:solidFill>
                  <a:srgbClr val="19191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 concept : comment ça fonctionne 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36065" y="3588537"/>
            <a:ext cx="1499770" cy="54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1 . Le jeu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4290850"/>
            <a:ext cx="4445530" cy="1416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D</a:t>
            </a:r>
            <a:r>
              <a:rPr lang="en-US" sz="20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es comédiens professionnels jouent une scène réaliste de votre quotidien professionnel, se terminant par une situation de blocage ou de tension.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882354" y="4040977"/>
            <a:ext cx="2076929" cy="54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2. Le débat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698053" y="5186525"/>
            <a:ext cx="4445530" cy="1416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 Un animateur (le "meneur de jeu") ouvre l'échange avec le public : analyse des attitudes, décryptage des non-dits et des freins.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951318" y="4480079"/>
            <a:ext cx="2076929" cy="54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3. L’action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67017" y="5649749"/>
            <a:ext cx="4445530" cy="1416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 Les collaborateurs montent sur scène pour remplacer un personnage et tester, en direct, d'autres manières d'agir ou de communiquer.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103146" y="4274653"/>
            <a:ext cx="5075161" cy="3729395"/>
          </a:xfrm>
          <a:prstGeom prst="rect">
            <a:avLst/>
          </a:prstGeom>
          <a:solidFill>
            <a:srgbClr val="D4E5D2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361708" y="7817451"/>
            <a:ext cx="2748512" cy="2092304"/>
          </a:xfrm>
          <a:custGeom>
            <a:avLst/>
            <a:gdLst/>
            <a:ahLst/>
            <a:cxnLst/>
            <a:rect r="r" b="b" t="t" l="l"/>
            <a:pathLst>
              <a:path h="2092304" w="2748512">
                <a:moveTo>
                  <a:pt x="0" y="0"/>
                </a:moveTo>
                <a:lnTo>
                  <a:pt x="2748511" y="0"/>
                </a:lnTo>
                <a:lnTo>
                  <a:pt x="2748511" y="2092304"/>
                </a:lnTo>
                <a:lnTo>
                  <a:pt x="0" y="2092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 rot="0">
            <a:off x="626643" y="4274653"/>
            <a:ext cx="5085979" cy="3729395"/>
          </a:xfrm>
          <a:prstGeom prst="rect">
            <a:avLst/>
          </a:prstGeom>
          <a:solidFill>
            <a:srgbClr val="D4E5D2"/>
          </a:solidFill>
        </p:spPr>
      </p:sp>
      <p:sp>
        <p:nvSpPr>
          <p:cNvPr name="AutoShape 5" id="5"/>
          <p:cNvSpPr/>
          <p:nvPr/>
        </p:nvSpPr>
        <p:spPr>
          <a:xfrm rot="0">
            <a:off x="11568832" y="4274653"/>
            <a:ext cx="5087190" cy="3729395"/>
          </a:xfrm>
          <a:prstGeom prst="rect">
            <a:avLst/>
          </a:prstGeom>
          <a:solidFill>
            <a:srgbClr val="D4E5D2"/>
          </a:solidFill>
        </p:spPr>
      </p:sp>
      <p:sp>
        <p:nvSpPr>
          <p:cNvPr name="TextBox 6" id="6"/>
          <p:cNvSpPr txBox="true"/>
          <p:nvPr/>
        </p:nvSpPr>
        <p:spPr>
          <a:xfrm rot="0">
            <a:off x="626643" y="726069"/>
            <a:ext cx="11111847" cy="321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20"/>
              </a:lnSpc>
            </a:pPr>
            <a:r>
              <a:rPr lang="en-US" b="true" sz="4600" spc="-92">
                <a:solidFill>
                  <a:srgbClr val="19191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Pour vos journées “sécurité”</a:t>
            </a:r>
          </a:p>
          <a:p>
            <a:pPr algn="ctr">
              <a:lnSpc>
                <a:spcPts val="5520"/>
              </a:lnSpc>
            </a:pPr>
          </a:p>
          <a:p>
            <a:pPr algn="ctr">
              <a:lnSpc>
                <a:spcPts val="3600"/>
              </a:lnSpc>
            </a:pPr>
            <a:r>
              <a:rPr lang="en-US" b="true" sz="3000" spc="-60">
                <a:solidFill>
                  <a:srgbClr val="19191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Passer de la contrainte à la vigilance partagée</a:t>
            </a:r>
          </a:p>
          <a:p>
            <a:pPr algn="ctr">
              <a:lnSpc>
                <a:spcPts val="3600"/>
              </a:lnSpc>
            </a:pPr>
          </a:p>
          <a:p>
            <a:pPr algn="ctr">
              <a:lnSpc>
                <a:spcPts val="2400"/>
              </a:lnSpc>
            </a:pPr>
            <a:r>
              <a:rPr lang="en-US" sz="2000" spc="-40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L'application des règles de sécurité (EPI, postures, process) dépend souvent des comportements et des interactions humaines.</a:t>
            </a:r>
          </a:p>
          <a:p>
            <a:pPr algn="ctr">
              <a:lnSpc>
                <a:spcPts val="240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881272" y="5086350"/>
            <a:ext cx="4583699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191919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Mise en scène des freins réels</a:t>
            </a:r>
            <a:r>
              <a:rPr lang="en-US" sz="2800">
                <a:solidFill>
                  <a:srgbClr val="191919"/>
                </a:solidFill>
                <a:latin typeface="TT Chocolates"/>
                <a:ea typeface="TT Chocolates"/>
                <a:cs typeface="TT Chocolates"/>
                <a:sym typeface="TT Chocolates"/>
              </a:rPr>
              <a:t> : pression du temps, habitude, peur du regard des autres, non-dits hiérarchiques.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364912" y="5086350"/>
            <a:ext cx="4551630" cy="246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191919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Expérimentation active : </a:t>
            </a:r>
            <a:r>
              <a:rPr lang="en-US" sz="2800">
                <a:solidFill>
                  <a:srgbClr val="191919"/>
                </a:solidFill>
                <a:latin typeface="TT Chocolates"/>
                <a:ea typeface="TT Chocolates"/>
                <a:cs typeface="TT Chocolates"/>
                <a:sym typeface="TT Chocolates"/>
              </a:rPr>
              <a:t>apprendre aux équipes à s'interpeller mutuellement avec bienveillance et à exprimer un refus légitime.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826007" y="5086350"/>
            <a:ext cx="4679784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191919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Ancrage des comportements : </a:t>
            </a:r>
            <a:r>
              <a:rPr lang="en-US" sz="2800">
                <a:solidFill>
                  <a:srgbClr val="191919"/>
                </a:solidFill>
                <a:latin typeface="TT Chocolates"/>
                <a:ea typeface="TT Chocolates"/>
                <a:cs typeface="TT Chocolates"/>
                <a:sym typeface="TT Chocolates"/>
              </a:rPr>
              <a:t>les solutions émanent du terrain, garantissant une meilleure adhésion future.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1721232" y="0"/>
            <a:ext cx="6566768" cy="10287000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0542350" y="2754883"/>
            <a:ext cx="7163611" cy="4777233"/>
          </a:xfrm>
          <a:custGeom>
            <a:avLst/>
            <a:gdLst/>
            <a:ahLst/>
            <a:cxnLst/>
            <a:rect r="r" b="b" t="t" l="l"/>
            <a:pathLst>
              <a:path h="4777233" w="7163611">
                <a:moveTo>
                  <a:pt x="0" y="0"/>
                </a:moveTo>
                <a:lnTo>
                  <a:pt x="7163611" y="0"/>
                </a:lnTo>
                <a:lnTo>
                  <a:pt x="7163611" y="4777234"/>
                </a:lnTo>
                <a:lnTo>
                  <a:pt x="0" y="47772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02374" y="681038"/>
            <a:ext cx="10652649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20"/>
              </a:lnSpc>
            </a:pPr>
            <a:r>
              <a:rPr lang="en-US" b="true" sz="4600" spc="-92">
                <a:solidFill>
                  <a:srgbClr val="19191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Accueil et intégration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02374" y="2328149"/>
            <a:ext cx="9507270" cy="6167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191919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Fidéliser et transmettre vos valeurs</a:t>
            </a:r>
          </a:p>
          <a:p>
            <a:pPr algn="just">
              <a:lnSpc>
                <a:spcPts val="4480"/>
              </a:lnSpc>
              <a:spcBef>
                <a:spcPct val="0"/>
              </a:spcBef>
            </a:pP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91919"/>
                </a:solidFill>
                <a:latin typeface="TT Chocolates"/>
                <a:ea typeface="TT Chocolates"/>
                <a:cs typeface="TT Chocolates"/>
                <a:sym typeface="TT Chocolates"/>
              </a:rPr>
              <a:t>L'accueil d'un nouveau salarié est le moment décisif où se joue son attachement à la culture de l'entreprise.</a:t>
            </a: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91919"/>
                </a:solidFill>
                <a:latin typeface="TT Chocolates"/>
                <a:ea typeface="TT Chocolates"/>
                <a:cs typeface="TT Chocolates"/>
                <a:sym typeface="TT Chocolates"/>
              </a:rPr>
              <a:t>Le théâtre-forum permet de simuler les maladresses d'accueil fréquentes (manque d'écoute, tuteur indisponible, process flous) pour identifier ensemble les attitudes clés de réussite.</a:t>
            </a: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91919"/>
                </a:solidFill>
                <a:latin typeface="TT Chocolates"/>
                <a:ea typeface="TT Chocolates"/>
                <a:cs typeface="TT Chocolates"/>
                <a:sym typeface="TT Chocolates"/>
              </a:rPr>
              <a:t>C'est un formidable outil pour briser la glace, intégrer les nouveaux et valoriser le rôle crucial des tuteurs et managers de proximité.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6315282"/>
            <a:ext cx="7859101" cy="2505467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AutoShape 3" id="3"/>
          <p:cNvSpPr/>
          <p:nvPr/>
        </p:nvSpPr>
        <p:spPr>
          <a:xfrm rot="0">
            <a:off x="9400199" y="6315282"/>
            <a:ext cx="7859101" cy="2505467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AutoShape 4" id="4"/>
          <p:cNvSpPr/>
          <p:nvPr/>
        </p:nvSpPr>
        <p:spPr>
          <a:xfrm rot="0">
            <a:off x="9400199" y="3198403"/>
            <a:ext cx="7859101" cy="2505467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AutoShape 5" id="5"/>
          <p:cNvSpPr/>
          <p:nvPr/>
        </p:nvSpPr>
        <p:spPr>
          <a:xfrm rot="0">
            <a:off x="1028700" y="3198403"/>
            <a:ext cx="7859101" cy="2505467"/>
          </a:xfrm>
          <a:prstGeom prst="rect">
            <a:avLst/>
          </a:prstGeom>
          <a:solidFill>
            <a:srgbClr val="008A85"/>
          </a:solidFill>
        </p:spPr>
      </p:sp>
      <p:sp>
        <p:nvSpPr>
          <p:cNvPr name="TextBox 6" id="6"/>
          <p:cNvSpPr txBox="true"/>
          <p:nvPr/>
        </p:nvSpPr>
        <p:spPr>
          <a:xfrm rot="0">
            <a:off x="1223915" y="3499904"/>
            <a:ext cx="7468671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Apprentissage par l'action </a:t>
            </a:r>
          </a:p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On retient 90 % de ce que l'on fait. Tester physiquement une solution sur scène garantit un meilleur ancrage mémoriel.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90629" y="3499904"/>
            <a:ext cx="7468671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L</a:t>
            </a:r>
            <a:r>
              <a:rPr lang="en-US" b="true" sz="2800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e "Droit à l'Erreur"</a:t>
            </a:r>
            <a:r>
              <a:rPr lang="en-US" sz="28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 </a:t>
            </a:r>
          </a:p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Un espace sécurisé par la fiction où l'on peut se tromper, recommencer et tester les limites sans en subir les conséquences réelles.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30011" y="6662103"/>
            <a:ext cx="7362575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Solutions co-construites </a:t>
            </a:r>
          </a:p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Pas de leçon morale : les réponses viennent de vos collaborateurs eux-mêmes, adaptées à leurs réalités de terrain.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95414" y="6555826"/>
            <a:ext cx="7468671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Fédérateur &amp; Libérateur</a:t>
            </a:r>
            <a:r>
              <a:rPr lang="en-US" sz="28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 </a:t>
            </a:r>
          </a:p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TT Chocolates"/>
                <a:ea typeface="TT Chocolates"/>
                <a:cs typeface="TT Chocolates"/>
                <a:sym typeface="TT Chocolates"/>
              </a:rPr>
              <a:t>Le jeu d'acteur permet d'aborder des sujets complexes (vigilance, conflits, sécurité) avec humour, légèreté et bienveillance.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30011" y="933450"/>
            <a:ext cx="9914280" cy="788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b="true" sz="4599">
                <a:solidFill>
                  <a:srgbClr val="191919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Pourquoi cette méthode fonctionne 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26643" y="4274653"/>
            <a:ext cx="5085979" cy="3729395"/>
          </a:xfrm>
          <a:prstGeom prst="rect">
            <a:avLst/>
          </a:prstGeom>
          <a:solidFill>
            <a:srgbClr val="D4E5D2"/>
          </a:solidFill>
        </p:spPr>
      </p:sp>
      <p:sp>
        <p:nvSpPr>
          <p:cNvPr name="AutoShape 3" id="3"/>
          <p:cNvSpPr/>
          <p:nvPr/>
        </p:nvSpPr>
        <p:spPr>
          <a:xfrm rot="0">
            <a:off x="6295999" y="4274653"/>
            <a:ext cx="5085979" cy="3729395"/>
          </a:xfrm>
          <a:prstGeom prst="rect">
            <a:avLst/>
          </a:prstGeom>
          <a:solidFill>
            <a:srgbClr val="D4E5D2"/>
          </a:solidFill>
        </p:spPr>
      </p:sp>
      <p:sp>
        <p:nvSpPr>
          <p:cNvPr name="AutoShape 4" id="4"/>
          <p:cNvSpPr/>
          <p:nvPr/>
        </p:nvSpPr>
        <p:spPr>
          <a:xfrm rot="0">
            <a:off x="11963002" y="4274653"/>
            <a:ext cx="5085979" cy="3729395"/>
          </a:xfrm>
          <a:prstGeom prst="rect">
            <a:avLst/>
          </a:prstGeom>
          <a:solidFill>
            <a:srgbClr val="D4E5D2"/>
          </a:solidFill>
        </p:spPr>
      </p:sp>
      <p:sp>
        <p:nvSpPr>
          <p:cNvPr name="Freeform 5" id="5"/>
          <p:cNvSpPr/>
          <p:nvPr/>
        </p:nvSpPr>
        <p:spPr>
          <a:xfrm flipH="false" flipV="false" rot="0">
            <a:off x="2261103" y="4408544"/>
            <a:ext cx="1370257" cy="734956"/>
          </a:xfrm>
          <a:custGeom>
            <a:avLst/>
            <a:gdLst/>
            <a:ahLst/>
            <a:cxnLst/>
            <a:rect r="r" b="b" t="t" l="l"/>
            <a:pathLst>
              <a:path h="734956" w="1370257">
                <a:moveTo>
                  <a:pt x="0" y="0"/>
                </a:moveTo>
                <a:lnTo>
                  <a:pt x="1370257" y="0"/>
                </a:lnTo>
                <a:lnTo>
                  <a:pt x="1370257" y="734956"/>
                </a:lnTo>
                <a:lnTo>
                  <a:pt x="0" y="7349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71510" y="4408544"/>
            <a:ext cx="734956" cy="734956"/>
          </a:xfrm>
          <a:custGeom>
            <a:avLst/>
            <a:gdLst/>
            <a:ahLst/>
            <a:cxnLst/>
            <a:rect r="r" b="b" t="t" l="l"/>
            <a:pathLst>
              <a:path h="734956" w="734956">
                <a:moveTo>
                  <a:pt x="0" y="0"/>
                </a:moveTo>
                <a:lnTo>
                  <a:pt x="734956" y="0"/>
                </a:lnTo>
                <a:lnTo>
                  <a:pt x="734956" y="734956"/>
                </a:lnTo>
                <a:lnTo>
                  <a:pt x="0" y="73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7406" y="904875"/>
            <a:ext cx="17507139" cy="2665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b="true" sz="5999">
                <a:solidFill>
                  <a:srgbClr val="000000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Prêt à dynamiser vos équipes ?</a:t>
            </a: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b="true" sz="4599">
                <a:solidFill>
                  <a:srgbClr val="000000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Nous concevons vos interventions sur-mesure en fonction de vos enjeux opérationnels.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3029" y="5558960"/>
            <a:ext cx="4765307" cy="1961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Contactez-nous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contact@etincelle-theatre-forum.com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6456335" y="5558960"/>
            <a:ext cx="4765307" cy="157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Téléphone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06 59 19 16 20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2163027" y="5558960"/>
            <a:ext cx="4765307" cy="157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Site web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etincelle-theatre-forum.com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DAHNSPPbfxA</dc:identifier>
  <dcterms:modified xsi:type="dcterms:W3CDTF">2011-08-01T06:04:30Z</dcterms:modified>
  <cp:revision>1</cp:revision>
  <dc:title>Le théâtre-forum en entreprise</dc:title>
</cp:coreProperties>
</file>